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9"/>
  </p:notesMasterIdLst>
  <p:sldIdLst>
    <p:sldId id="256" r:id="rId5"/>
    <p:sldId id="1830" r:id="rId6"/>
    <p:sldId id="1831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633" autoAdjust="0"/>
  </p:normalViewPr>
  <p:slideViewPr>
    <p:cSldViewPr snapToGrid="0">
      <p:cViewPr varScale="1">
        <p:scale>
          <a:sx n="61" d="100"/>
          <a:sy n="61" d="100"/>
        </p:scale>
        <p:origin x="7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82706-E0F4-49F3-B7F3-FBFF738C9F1E}" type="datetimeFigureOut">
              <a:rPr lang="nb-NO" smtClean="0"/>
              <a:t>10.03.2021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B2D78-3188-4E5F-9CDA-3B284A7CEB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2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B2D78-3188-4E5F-9CDA-3B284A7CEBB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34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6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30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52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60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07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79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60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80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5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70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06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03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3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58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5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47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35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60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45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94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99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27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91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64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21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56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113022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0762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48842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1093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3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17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94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41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51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25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8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99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26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31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9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87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0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90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5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  <p:sldLayoutId id="2147483731" r:id="rId45"/>
    <p:sldLayoutId id="2147483732" r:id="rId46"/>
    <p:sldLayoutId id="2147483733" r:id="rId47"/>
    <p:sldLayoutId id="2147483734" r:id="rId48"/>
    <p:sldLayoutId id="2147483735" r:id="rId49"/>
    <p:sldLayoutId id="2147483736" r:id="rId50"/>
    <p:sldLayoutId id="2147483737" r:id="rId51"/>
    <p:sldLayoutId id="2147483738" r:id="rId52"/>
    <p:sldLayoutId id="2147483739" r:id="rId53"/>
    <p:sldLayoutId id="2147483740" r:id="rId54"/>
    <p:sldLayoutId id="2147483741" r:id="rId55"/>
    <p:sldLayoutId id="2147483742" r:id="rId56"/>
    <p:sldLayoutId id="2147483743" r:id="rId57"/>
    <p:sldLayoutId id="2147483744" r:id="rId58"/>
    <p:sldLayoutId id="2147483745" r:id="rId59"/>
    <p:sldLayoutId id="2147483746" r:id="rId60"/>
    <p:sldLayoutId id="2147483747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38">
          <p15:clr>
            <a:srgbClr val="F26B43"/>
          </p15:clr>
        </p15:guide>
        <p15:guide id="3" pos="733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1082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35">
          <p15:clr>
            <a:srgbClr val="F26B43"/>
          </p15:clr>
        </p15:guide>
        <p15:guide id="9" pos="4951">
          <p15:clr>
            <a:srgbClr val="F26B43"/>
          </p15:clr>
        </p15:guide>
        <p15:guide id="10" pos="4725">
          <p15:clr>
            <a:srgbClr val="F26B43"/>
          </p15:clr>
        </p15:guide>
        <p15:guide id="11" pos="3829">
          <p15:clr>
            <a:srgbClr val="F26B43"/>
          </p15:clr>
        </p15:guide>
        <p15:guide id="12" pos="3740">
          <p15:clr>
            <a:srgbClr val="F26B43"/>
          </p15:clr>
        </p15:guide>
        <p15:guide id="13" pos="39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aeringsplattformen.difi.no/kurs/986252932/fjernledelse" TargetMode="Externa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Samtale om selvledelse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0DFAA2-182E-B449-BCCD-0908F009E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7756" y="4166148"/>
            <a:ext cx="6258388" cy="119242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- et </a:t>
            </a:r>
            <a:r>
              <a:rPr lang="en-US" dirty="0">
                <a:solidFill>
                  <a:schemeClr val="bg1"/>
                </a:solidFill>
              </a:rPr>
              <a:t>verktøy til deg som fjernleder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D483ED7-9918-48A9-BD93-7A531936C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61211"/>
              </p:ext>
            </p:extLst>
          </p:nvPr>
        </p:nvGraphicFramePr>
        <p:xfrm>
          <a:off x="223079" y="817424"/>
          <a:ext cx="10749721" cy="5888181"/>
        </p:xfrm>
        <a:graphic>
          <a:graphicData uri="http://schemas.openxmlformats.org/drawingml/2006/table">
            <a:tbl>
              <a:tblPr firstRow="1" bandRow="1"/>
              <a:tblGrid>
                <a:gridCol w="3530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232">
                  <a:extLst>
                    <a:ext uri="{9D8B030D-6E8A-4147-A177-3AD203B41FA5}">
                      <a16:colId xmlns:a16="http://schemas.microsoft.com/office/drawing/2014/main" val="3781525914"/>
                    </a:ext>
                  </a:extLst>
                </a:gridCol>
              </a:tblGrid>
              <a:tr h="505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kern="1200" baseline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Tema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kern="1200" baseline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Medarbeiders notater 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kern="1200" baseline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Leders notater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41434"/>
                  </a:ext>
                </a:extLst>
              </a:tr>
              <a:tr h="1117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nb-NO" sz="1200" b="1" kern="1200" noProof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Hva tenker du er dine styrker når det gjelder å lede deg selv? 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endParaRPr lang="nb-NO" sz="8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endParaRPr lang="nb-NO" sz="8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70351"/>
                  </a:ext>
                </a:extLst>
              </a:tr>
              <a:tr h="1268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nb-NO" sz="1200" b="1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Hva synes du er krevende? Hva vil du utvikle deg på?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endParaRPr lang="nb-NO" sz="8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endParaRPr lang="nb-NO" sz="8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32176"/>
                  </a:ext>
                </a:extLst>
              </a:tr>
              <a:tr h="1773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nb-NO" sz="1200" b="1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Ulike temaer som kan være relevante å ta opp: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konkretisering av mål og oppgaver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planlegging av oppgaver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prioritering av oppgaver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arbeidspress og stress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gjennomføring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forankring og involvering hos leder eller andre som har «aksjer» i dine oppgaver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endParaRPr lang="nb-NO" sz="8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endParaRPr lang="nb-NO" sz="8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50519"/>
                  </a:ext>
                </a:extLst>
              </a:tr>
              <a:tr h="1222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nb-NO" sz="1200" b="1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Hvordan kan jeg som din leder hjelpe eller støtte deg, slik at du kan lede deg selv enda bedre fremover? 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endParaRPr lang="nb-NO" sz="8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nb-NO" sz="8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nb-NO" sz="8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nb-NO" sz="8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nb-NO" sz="8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endParaRPr lang="nb-NO" sz="8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1D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58903"/>
                  </a:ext>
                </a:extLst>
              </a:tr>
            </a:tbl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57036B0F-9612-4876-8119-A0B036DA53F1}"/>
              </a:ext>
            </a:extLst>
          </p:cNvPr>
          <p:cNvSpPr/>
          <p:nvPr/>
        </p:nvSpPr>
        <p:spPr>
          <a:xfrm>
            <a:off x="734286" y="288709"/>
            <a:ext cx="4710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Europa-Regular"/>
                <a:ea typeface="+mj-ea"/>
                <a:cs typeface="+mj-cs"/>
              </a:rPr>
              <a:t>Samtale om selvledelse</a:t>
            </a:r>
            <a:endParaRPr kumimoji="0" lang="nb-NO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21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C13F063-D69C-4249-97B5-816922859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25544"/>
              </p:ext>
            </p:extLst>
          </p:nvPr>
        </p:nvGraphicFramePr>
        <p:xfrm>
          <a:off x="4671293" y="945323"/>
          <a:ext cx="6763146" cy="4967353"/>
        </p:xfrm>
        <a:graphic>
          <a:graphicData uri="http://schemas.openxmlformats.org/drawingml/2006/table">
            <a:tbl>
              <a:tblPr firstRow="1" bandRow="1"/>
              <a:tblGrid>
                <a:gridCol w="6763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uropa-Regular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kern="120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NOTATER: </a:t>
                      </a:r>
                      <a:endParaRPr lang="nb-NO" sz="12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9" marR="91449" marT="34293" marB="3429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uropa-Regular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9" marR="91449" marT="34293" marB="3429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0B0E0182-A37A-45E2-A4BC-1218525CCE6D}"/>
              </a:ext>
            </a:extLst>
          </p:cNvPr>
          <p:cNvSpPr/>
          <p:nvPr/>
        </p:nvSpPr>
        <p:spPr>
          <a:xfrm>
            <a:off x="417948" y="1331123"/>
            <a:ext cx="4253345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nb-NO" sz="1400" b="1" dirty="0">
                <a:solidFill>
                  <a:srgbClr val="1D1D1B"/>
                </a:solidFill>
                <a:latin typeface="Europa-Regular"/>
              </a:rPr>
              <a:t>Oppfølgingssamtalen har seks faste temaer</a:t>
            </a:r>
            <a:r>
              <a:rPr lang="nb-NO" sz="1600" b="1" dirty="0">
                <a:solidFill>
                  <a:srgbClr val="1D1D1B"/>
                </a:solidFill>
                <a:latin typeface="Europa-Regular"/>
              </a:rPr>
              <a:t>: </a:t>
            </a:r>
          </a:p>
          <a:p>
            <a:pPr lvl="0">
              <a:spcAft>
                <a:spcPts val="500"/>
              </a:spcAft>
            </a:pPr>
            <a:endParaRPr lang="nb-NO" sz="1050" b="1" dirty="0">
              <a:solidFill>
                <a:srgbClr val="1D1D1B"/>
              </a:solidFill>
              <a:latin typeface="Europa-Regular"/>
            </a:endParaRP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nb-NO" sz="1200" b="1" dirty="0">
                <a:solidFill>
                  <a:srgbClr val="1D1D1B"/>
                </a:solidFill>
                <a:latin typeface="Europa-Regular"/>
              </a:rPr>
              <a:t>Hva har jeg oppnådd mht. mål og planer? 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nb-NO" sz="1200" b="1" dirty="0">
                <a:solidFill>
                  <a:srgbClr val="1D1D1B"/>
                </a:solidFill>
                <a:latin typeface="Europa-Regular"/>
              </a:rPr>
              <a:t>Hva tenker jeg om egne bidrag, prestasjoner og resultater?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nb-NO" sz="1200" b="1" dirty="0">
                <a:solidFill>
                  <a:srgbClr val="1D1D1B"/>
                </a:solidFill>
                <a:latin typeface="Europa-Regular"/>
              </a:rPr>
              <a:t>Hva har jeg ikke fått helt til, og hva tenker jeg om det?  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nb-NO" sz="1200" b="1" dirty="0">
                <a:solidFill>
                  <a:srgbClr val="1D1D1B"/>
                </a:solidFill>
                <a:latin typeface="Europa-Regular"/>
              </a:rPr>
              <a:t>Hva har jeg lært og utviklet meg på?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nb-NO" sz="1200" b="1" dirty="0">
                <a:solidFill>
                  <a:srgbClr val="1D1D1B"/>
                </a:solidFill>
                <a:latin typeface="Europa-Regular"/>
              </a:rPr>
              <a:t>Hva er de viktigste aktiviteter og mål fremover? 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nb-NO" sz="1200" b="1" dirty="0">
                <a:solidFill>
                  <a:srgbClr val="1D1D1B"/>
                </a:solidFill>
                <a:latin typeface="Europa-Regular"/>
              </a:rPr>
              <a:t>Andre forhold og saker som ønskes luftet/drøftet</a:t>
            </a:r>
          </a:p>
          <a:p>
            <a:pPr lvl="0">
              <a:spcAft>
                <a:spcPts val="500"/>
              </a:spcAft>
            </a:pPr>
            <a:endParaRPr lang="nb-NO" sz="1200" b="1" dirty="0">
              <a:solidFill>
                <a:srgbClr val="1D1D1B"/>
              </a:solidFill>
              <a:latin typeface="Europa-Regular"/>
            </a:endParaRPr>
          </a:p>
          <a:p>
            <a:pPr lvl="0">
              <a:spcAft>
                <a:spcPts val="500"/>
              </a:spcAft>
            </a:pPr>
            <a:endParaRPr lang="nb-NO" sz="1200" b="1" dirty="0">
              <a:solidFill>
                <a:srgbClr val="1D1D1B"/>
              </a:solidFill>
              <a:latin typeface="Europa-Regular"/>
            </a:endParaRPr>
          </a:p>
          <a:p>
            <a:pPr marL="171450" lvl="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rgbClr val="1D1D1B"/>
                </a:solidFill>
                <a:latin typeface="Europa-Regular"/>
              </a:rPr>
              <a:t>Leder tar ansvar for å kalle inn til samtalen. </a:t>
            </a:r>
          </a:p>
          <a:p>
            <a:pPr marL="171450" lvl="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rgbClr val="1D1D1B"/>
                </a:solidFill>
                <a:latin typeface="Europa-Regular"/>
              </a:rPr>
              <a:t>Det anbefales jevnlige samtaler, eksempelvis én gang i måneden.</a:t>
            </a:r>
          </a:p>
          <a:p>
            <a:pPr marL="171450" lvl="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rgbClr val="1D1D1B"/>
                </a:solidFill>
                <a:latin typeface="Europa-Regular"/>
              </a:rPr>
              <a:t>Medarbeider tar primæransvar for å forberede samtalene.</a:t>
            </a:r>
          </a:p>
          <a:p>
            <a:pPr marL="171450" lvl="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rgbClr val="1D1D1B"/>
                </a:solidFill>
                <a:latin typeface="Europa-Regular"/>
              </a:rPr>
              <a:t>Leder og medarbeider blir enige om behov for avklaringer, støtte eller prioriteringer fremover. </a:t>
            </a:r>
          </a:p>
        </p:txBody>
      </p:sp>
      <p:sp>
        <p:nvSpPr>
          <p:cNvPr id="4" name="Tittel 2">
            <a:extLst>
              <a:ext uri="{FF2B5EF4-FFF2-40B4-BE49-F238E27FC236}">
                <a16:creationId xmlns:a16="http://schemas.microsoft.com/office/drawing/2014/main" id="{F8E5DBFC-3B05-4440-A84D-0AA373142CB7}"/>
              </a:ext>
            </a:extLst>
          </p:cNvPr>
          <p:cNvSpPr txBox="1">
            <a:spLocks/>
          </p:cNvSpPr>
          <p:nvPr/>
        </p:nvSpPr>
        <p:spPr>
          <a:xfrm>
            <a:off x="1360742" y="364625"/>
            <a:ext cx="6692124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Europa-Regular"/>
                <a:ea typeface="+mj-ea"/>
                <a:cs typeface="+mj-cs"/>
              </a:rPr>
              <a:t>Oppfølgingssamtale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Europa-Regular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46999F-3C04-044F-ACA7-CCD2817C2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Verktøyet er hentet fra e-læringskurset i fjernledelse.</a:t>
            </a:r>
          </a:p>
          <a:p>
            <a:r>
              <a:rPr lang="nb-NO" dirty="0">
                <a:hlinkClick r:id="rId2"/>
              </a:rPr>
              <a:t>Kurset finner du på DFØs læringsplattform.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95F9F7CCEA9940915C485A2EF9F4DF" ma:contentTypeVersion="7" ma:contentTypeDescription="Create a new document." ma:contentTypeScope="" ma:versionID="b190dc21d7a21e3d8a80d3e63c435067">
  <xsd:schema xmlns:xsd="http://www.w3.org/2001/XMLSchema" xmlns:xs="http://www.w3.org/2001/XMLSchema" xmlns:p="http://schemas.microsoft.com/office/2006/metadata/properties" xmlns:ns2="afb9abee-d913-4f49-8c27-4dc3f3b5d8c9" targetNamespace="http://schemas.microsoft.com/office/2006/metadata/properties" ma:root="true" ma:fieldsID="acd6a11a1d679705922ede7d9e6b130e" ns2:_="">
    <xsd:import namespace="afb9abee-d913-4f49-8c27-4dc3f3b5d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9abee-d913-4f49-8c27-4dc3f3b5d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869E8-AC47-4AF7-B537-1CF83BC84417}">
  <ds:schemaRefs>
    <ds:schemaRef ds:uri="http://purl.org/dc/elements/1.1/"/>
    <ds:schemaRef ds:uri="http://schemas.microsoft.com/office/2006/metadata/properties"/>
    <ds:schemaRef ds:uri="afb9abee-d913-4f49-8c27-4dc3f3b5d8c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5980E2-41AD-495E-B9E7-058614E79E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DBF4D-8F8E-4C7A-9D9B-7B3CDC6D8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b9abee-d913-4f49-8c27-4dc3f3b5d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239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Europa-Regular</vt:lpstr>
      <vt:lpstr>System Font Regular</vt:lpstr>
      <vt:lpstr>DFØ ppt mal</vt:lpstr>
      <vt:lpstr>Samtale om selvledelse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Samtale om selvledelse</dc:title>
  <dc:creator>Ragnhild Ninni Aamodt Grønlie</dc:creator>
  <cp:lastModifiedBy>Sanja Kostovska Skaar</cp:lastModifiedBy>
  <cp:revision>4</cp:revision>
  <dcterms:created xsi:type="dcterms:W3CDTF">2021-02-15T15:01:35Z</dcterms:created>
  <dcterms:modified xsi:type="dcterms:W3CDTF">2021-03-10T13:15:37Z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0x0101006495F9F7CCEA9940915C485A2EF9F4DF</vt:lpwstr>
  </property>
</Properties>
</file>